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8dDThNrXAhUCmeAKHWVABuEQjRwIBw&amp;url=https://www.enasco.com/product/SB34269T&amp;psig=AOvVaw0wieParxkR4W9lHlWR0EhO&amp;ust=1511709974042444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8-o3iiNrXAhWvkOAKHSoAAuoQjRwIBw&amp;url=http://www.sonofthesouth.net/leefoundation/civil-war/1861/april/attack-fort-sumter.htm&amp;psig=AOvVaw2CT_c0pO6wBzMRbyBMKKom&amp;ust=1511711073066397" TargetMode="External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OhsJbyeN10" TargetMode="External"/><Relationship Id="rId3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j6NaUstjXAhUBhuAKHW4vA4UQjRwIBw&amp;url=https://www.amazon.com/Underground-Railroad-Interactive-History-Adventure/dp/1429611839&amp;psig=AOvVaw31TGAyt8titudyJWAAcSby&amp;ust=1511653471858755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Explore the </a:t>
            </a:r>
            <a:r>
              <a:rPr lang="en-US" b="1" dirty="0"/>
              <a:t>Civil War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03049"/>
            <a:ext cx="6815669" cy="1776873"/>
          </a:xfrm>
        </p:spPr>
        <p:txBody>
          <a:bodyPr>
            <a:noAutofit/>
          </a:bodyPr>
          <a:lstStyle/>
          <a:p>
            <a:r>
              <a:rPr lang="en-US" sz="1800" b="1" dirty="0"/>
              <a:t>1860-1877  </a:t>
            </a:r>
          </a:p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An Inquiry/Project based TILT encompassing the Causes, Effects, People, Battles, and Reconstruction P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eriod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of the Civil War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Created </a:t>
            </a:r>
            <a:r>
              <a:rPr lang="en-US" sz="1600" b="1" dirty="0" smtClean="0"/>
              <a:t>by:  Shannon Green, Susan </a:t>
            </a:r>
            <a:r>
              <a:rPr lang="en-US" sz="1600" b="1" dirty="0"/>
              <a:t>Gerstenberger, Christi </a:t>
            </a:r>
            <a:r>
              <a:rPr lang="en-US" sz="1600" b="1" dirty="0" err="1" smtClean="0"/>
              <a:t>McWaters</a:t>
            </a:r>
            <a:r>
              <a:rPr lang="en-US" sz="1600" b="1" dirty="0" smtClean="0"/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and </a:t>
            </a:r>
            <a:r>
              <a:rPr lang="en-US" sz="1600" b="1" dirty="0"/>
              <a:t>Betty Puckett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669" y="364557"/>
            <a:ext cx="199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North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16190" y="262771"/>
            <a:ext cx="1880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South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118" y="5639257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8913" y="5639257"/>
            <a:ext cx="3754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Confederate</a:t>
            </a:r>
          </a:p>
        </p:txBody>
      </p:sp>
    </p:spTree>
    <p:extLst>
      <p:ext uri="{BB962C8B-B14F-4D97-AF65-F5344CB8AC3E}">
        <p14:creationId xmlns:p14="http://schemas.microsoft.com/office/powerpoint/2010/main" val="29654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Freedom Quilt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28" y="2549558"/>
            <a:ext cx="3993648" cy="3619244"/>
          </a:xfrm>
        </p:spPr>
      </p:pic>
      <p:sp>
        <p:nvSpPr>
          <p:cNvPr id="5" name="AutoShape 2" descr="Image result for sweet clara and the freedom quil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604568" y="41433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84" y="2549558"/>
            <a:ext cx="4220468" cy="352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34" y="602242"/>
            <a:ext cx="1325179" cy="16837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31818" y="1095456"/>
            <a:ext cx="18774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Character</a:t>
            </a:r>
          </a:p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Analysis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Constellation Tape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3" y="623721"/>
            <a:ext cx="2162340" cy="16877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9" y="2504684"/>
            <a:ext cx="7295942" cy="369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6" y="613966"/>
            <a:ext cx="2266281" cy="16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Battles of the Civil War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" y="565868"/>
            <a:ext cx="2076356" cy="1369191"/>
          </a:xfrm>
        </p:spPr>
      </p:pic>
      <p:sp>
        <p:nvSpPr>
          <p:cNvPr id="4" name="AutoShape 2" descr="Image result for battle of fort sumte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84563" y="-1538288"/>
            <a:ext cx="45148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39" y="565867"/>
            <a:ext cx="2027430" cy="1370089"/>
          </a:xfrm>
          <a:prstGeom prst="rect">
            <a:avLst/>
          </a:prstGeom>
        </p:spPr>
      </p:pic>
      <p:graphicFrame>
        <p:nvGraphicFramePr>
          <p:cNvPr id="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115834"/>
              </p:ext>
            </p:extLst>
          </p:nvPr>
        </p:nvGraphicFramePr>
        <p:xfrm>
          <a:off x="1295398" y="2007740"/>
          <a:ext cx="96012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0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Studies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Visual Art/Theater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0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primary/secondary sources,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oint of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view,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literature circles, comparing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perspectives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journaling, poetry,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explanatory writing prompts,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Utilize primary documents, such as the Gettysburg address to focus on Battles and Turning Points of the Civil War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Applying Area/Perimeter formulas to Civil War Encampment created with KEVA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/>
                        <a:t>Engineering and Design Standards</a:t>
                      </a:r>
                    </a:p>
                    <a:p>
                      <a:r>
                        <a:rPr lang="en-US" sz="1400" i="0" dirty="0"/>
                        <a:t>Stem Activities</a:t>
                      </a:r>
                      <a:r>
                        <a:rPr lang="en-US" sz="1400" i="0" baseline="0" dirty="0"/>
                        <a:t> 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Curriculum-based Reader’s Theater of The Battle of Bull Run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communicate content, </a:t>
                      </a:r>
                    </a:p>
                    <a:p>
                      <a:pPr lvl="0"/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 Writing,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analyzing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and song lyrics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085">
                <a:tc>
                  <a:txBody>
                    <a:bodyPr/>
                    <a:lstStyle/>
                    <a:p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dirty="0" smtClean="0"/>
                        <a:t>Imagine </a:t>
                      </a:r>
                      <a:r>
                        <a:rPr lang="en-US" sz="1400" dirty="0"/>
                        <a:t>themselves as a civilian</a:t>
                      </a:r>
                      <a:r>
                        <a:rPr lang="en-US" sz="1400" baseline="0" dirty="0"/>
                        <a:t> or soldier in the Battles of Gettysburg/Ft. Sumter to create diary </a:t>
                      </a:r>
                      <a:r>
                        <a:rPr lang="en-US" sz="1400" baseline="0" dirty="0" smtClean="0"/>
                        <a:t>entries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the Gettysburg Address primary source document by Abraham Lincoln to compare perspectives of different individuals in history</a:t>
                      </a:r>
                      <a:endParaRPr lang="en-US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r>
                        <a:rPr lang="en-US" sz="1400" dirty="0"/>
                        <a:t>Calculate</a:t>
                      </a:r>
                      <a:r>
                        <a:rPr lang="en-US" sz="1400" baseline="0" dirty="0"/>
                        <a:t> the area and perimeter of a student- created Civil War encampment utilizing KEVA </a:t>
                      </a:r>
                      <a:r>
                        <a:rPr lang="en-US" sz="1400" baseline="0" dirty="0" smtClean="0"/>
                        <a:t>planks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Constructing ironclad warships using 3D printing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(Engineering) 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Constructing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Civil War Encampments with KEVA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planks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r>
                        <a:rPr lang="en-US" sz="1400" dirty="0"/>
                        <a:t>Creating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i="1" baseline="0" dirty="0"/>
                        <a:t>a Battle Haiku </a:t>
                      </a:r>
                      <a:r>
                        <a:rPr lang="en-US" sz="1400" baseline="0" dirty="0"/>
                        <a:t>after reading text and analyzing primary sources on significant </a:t>
                      </a:r>
                      <a:r>
                        <a:rPr lang="en-US" sz="1400" baseline="0" dirty="0" smtClean="0"/>
                        <a:t>battles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1955" y="6433267"/>
            <a:ext cx="90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Lesson Spotlight: Ironclads with 3D printers and KEVA </a:t>
            </a:r>
            <a:r>
              <a:rPr lang="en-US" b="1" dirty="0" smtClean="0"/>
              <a:t>planks </a:t>
            </a:r>
            <a:r>
              <a:rPr lang="en-US" b="1" dirty="0"/>
              <a:t>Civil War Encampments</a:t>
            </a:r>
          </a:p>
        </p:txBody>
      </p:sp>
    </p:spTree>
    <p:extLst>
      <p:ext uri="{BB962C8B-B14F-4D97-AF65-F5344CB8AC3E}">
        <p14:creationId xmlns:p14="http://schemas.microsoft.com/office/powerpoint/2010/main" val="1955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Ironclad Ships of the Civil War </a:t>
            </a:r>
            <a:br>
              <a:rPr lang="en-US" b="1" dirty="0"/>
            </a:br>
            <a:r>
              <a:rPr lang="en-US" b="1" dirty="0"/>
              <a:t>with 3D Printers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63" y="2832803"/>
            <a:ext cx="3682540" cy="27682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7" y="2557993"/>
            <a:ext cx="4414460" cy="3317875"/>
          </a:xfrm>
        </p:spPr>
      </p:pic>
    </p:spTree>
    <p:extLst>
      <p:ext uri="{BB962C8B-B14F-4D97-AF65-F5344CB8AC3E}">
        <p14:creationId xmlns:p14="http://schemas.microsoft.com/office/powerpoint/2010/main" val="2044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Building a Civil War encampment</a:t>
            </a:r>
            <a:br>
              <a:rPr lang="en-US" b="1" dirty="0"/>
            </a:br>
            <a:r>
              <a:rPr lang="en-US" b="1" dirty="0"/>
              <a:t>with KEVA </a:t>
            </a:r>
            <a:r>
              <a:rPr lang="en-US" b="1" dirty="0" smtClean="0"/>
              <a:t>planks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43" y="2587527"/>
            <a:ext cx="1524932" cy="1524932"/>
          </a:xfrm>
        </p:spPr>
      </p:pic>
      <p:sp>
        <p:nvSpPr>
          <p:cNvPr id="5" name="TextBox 4"/>
          <p:cNvSpPr txBox="1"/>
          <p:nvPr/>
        </p:nvSpPr>
        <p:spPr>
          <a:xfrm>
            <a:off x="1295402" y="2371399"/>
            <a:ext cx="7083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Design a Civil War encampment within your collaborative groups.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 the encampment within a </a:t>
            </a:r>
            <a:r>
              <a:rPr lang="en-US" sz="2800" dirty="0" smtClean="0"/>
              <a:t>given perimeter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encampment must include a Civil War tent, a cannon, and fencing around a portion of the perimeter.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2" y="4296977"/>
            <a:ext cx="2451653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905" y="642919"/>
            <a:ext cx="9601196" cy="897773"/>
          </a:xfrm>
        </p:spPr>
        <p:txBody>
          <a:bodyPr/>
          <a:lstStyle/>
          <a:p>
            <a:r>
              <a:rPr lang="en-US" b="1" dirty="0"/>
              <a:t>KEVA </a:t>
            </a:r>
            <a:r>
              <a:rPr lang="en-US" b="1" dirty="0" smtClean="0"/>
              <a:t>Planks </a:t>
            </a:r>
            <a:r>
              <a:rPr lang="en-US" b="1" dirty="0"/>
              <a:t>Demonstration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42" y="1540692"/>
            <a:ext cx="3614487" cy="46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572" y="444124"/>
            <a:ext cx="9601196" cy="9457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Reconstruction Period of the Civil War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46330"/>
              </p:ext>
            </p:extLst>
          </p:nvPr>
        </p:nvGraphicFramePr>
        <p:xfrm>
          <a:off x="1346913" y="1242908"/>
          <a:ext cx="956685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3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3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3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06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Visual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Art/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Theater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3550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primary/secondary sources,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oint of View,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Literature Circles,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Journaling/Poetry,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Explanatory Writing prompts, RAFT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Analyze</a:t>
                      </a:r>
                      <a:r>
                        <a:rPr lang="en-US" sz="1400" baseline="0" dirty="0"/>
                        <a:t> Lincoln’s, Johnson’s, and Congress’ plans for Reconstruction by comparing and contrasting their similarities and differences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Operations</a:t>
                      </a:r>
                      <a:r>
                        <a:rPr lang="en-US" sz="1400" baseline="0" dirty="0"/>
                        <a:t> involving decimals and whole number calculations to show debt/income cycle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Physical</a:t>
                      </a:r>
                      <a:r>
                        <a:rPr lang="en-US" sz="1400" baseline="0" dirty="0"/>
                        <a:t> changes in matter, </a:t>
                      </a:r>
                      <a:r>
                        <a:rPr lang="en-US" sz="1400" baseline="0" dirty="0" smtClean="0"/>
                        <a:t>Matter </a:t>
                      </a:r>
                      <a:r>
                        <a:rPr lang="en-US" sz="1400" baseline="0" dirty="0"/>
                        <a:t>and Mixtures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Curriculum-based Reader’s Theater on Reconstruction to communicate content,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brochures utilizing Microsoft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3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dirty="0" smtClean="0"/>
                        <a:t>Analyze </a:t>
                      </a:r>
                      <a:r>
                        <a:rPr lang="en-US" sz="1400" dirty="0"/>
                        <a:t>Political</a:t>
                      </a:r>
                      <a:r>
                        <a:rPr lang="en-US" sz="1400" baseline="0" dirty="0"/>
                        <a:t> Cartoons of the period to create their </a:t>
                      </a:r>
                      <a:r>
                        <a:rPr lang="en-US" sz="1400" baseline="0" dirty="0" smtClean="0"/>
                        <a:t>own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baseline="0" dirty="0" smtClean="0"/>
                        <a:t>Create </a:t>
                      </a:r>
                      <a:r>
                        <a:rPr lang="en-US" sz="1400" baseline="0" dirty="0"/>
                        <a:t>their own plan for Reconstruction that is best suited for all citizens of the 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baseline="0" dirty="0" smtClean="0"/>
                        <a:t>Participate </a:t>
                      </a:r>
                      <a:r>
                        <a:rPr lang="en-US" sz="1400" baseline="0" dirty="0"/>
                        <a:t>in a Sharecropping simulation to see how sharecropping compared to slavery, and kept freedmen in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recipes of the Civil War/ Reconstruction period, by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simulating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churning butter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observe the physical changes of matter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mixtures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brochure that depicts the responsibilities of the Freedmen’s Bureau,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 jobs they performed for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freedmen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23812" y="5875868"/>
            <a:ext cx="5013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Lesson Spotlight: Sharecropping Simulation </a:t>
            </a:r>
          </a:p>
        </p:txBody>
      </p:sp>
    </p:spTree>
    <p:extLst>
      <p:ext uri="{BB962C8B-B14F-4D97-AF65-F5344CB8AC3E}">
        <p14:creationId xmlns:p14="http://schemas.microsoft.com/office/powerpoint/2010/main" val="1540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Sharecropping </a:t>
            </a:r>
            <a:br>
              <a:rPr lang="en-US" b="1" dirty="0"/>
            </a:br>
            <a:r>
              <a:rPr lang="en-US" b="1" dirty="0"/>
              <a:t>Simulation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3" y="2775365"/>
            <a:ext cx="9809920" cy="33189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Students will pretend to be a family of sharecroppers in a collaborative group activity. Each group begins with different amounts of money.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At each station, students will spend their money on clothes, food, tools, medicine, and rent to the land owner.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Students will calculate their debt-to-income ratio based on what they borrowed, earned, and what is owed.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681565"/>
            <a:ext cx="2406651" cy="1604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83216" y="1639668"/>
            <a:ext cx="4235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Economic Slavery</a:t>
            </a:r>
          </a:p>
        </p:txBody>
      </p:sp>
    </p:spTree>
    <p:extLst>
      <p:ext uri="{BB962C8B-B14F-4D97-AF65-F5344CB8AC3E}">
        <p14:creationId xmlns:p14="http://schemas.microsoft.com/office/powerpoint/2010/main" val="5418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80503"/>
            <a:ext cx="9601196" cy="1303867"/>
          </a:xfrm>
        </p:spPr>
        <p:txBody>
          <a:bodyPr/>
          <a:lstStyle/>
          <a:p>
            <a:r>
              <a:rPr lang="en-US" b="1" dirty="0"/>
              <a:t>Sharecroppers in the South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40" y="2517807"/>
            <a:ext cx="4838301" cy="2959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77" y="2517807"/>
            <a:ext cx="4623721" cy="295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2198" y="5477497"/>
            <a:ext cx="885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Reflection: How are sharecropping and slavery similar? </a:t>
            </a:r>
          </a:p>
          <a:p>
            <a:r>
              <a:rPr lang="en-US" sz="2400" b="1" dirty="0"/>
              <a:t>Why did sharecropping result in a vicious cycle of debt/poverty?</a:t>
            </a:r>
          </a:p>
        </p:txBody>
      </p:sp>
    </p:spTree>
    <p:extLst>
      <p:ext uri="{BB962C8B-B14F-4D97-AF65-F5344CB8AC3E}">
        <p14:creationId xmlns:p14="http://schemas.microsoft.com/office/powerpoint/2010/main" val="18665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602" y="974798"/>
            <a:ext cx="9601196" cy="1303867"/>
          </a:xfrm>
        </p:spPr>
        <p:txBody>
          <a:bodyPr/>
          <a:lstStyle/>
          <a:p>
            <a:r>
              <a:rPr lang="en-US" b="1" dirty="0"/>
              <a:t>Instructional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83" y="2415263"/>
            <a:ext cx="865623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Read-</a:t>
            </a:r>
            <a:r>
              <a:rPr lang="en-US" dirty="0" err="1"/>
              <a:t>alouds</a:t>
            </a:r>
            <a:r>
              <a:rPr lang="en-US" dirty="0"/>
              <a:t>                                  Literature Circles</a:t>
            </a:r>
          </a:p>
          <a:p>
            <a:pPr marL="0" indent="0">
              <a:buNone/>
            </a:pPr>
            <a:r>
              <a:rPr lang="en-US" dirty="0"/>
              <a:t>Think/Pair/Share                         Project based learning</a:t>
            </a:r>
          </a:p>
          <a:p>
            <a:pPr marL="0" indent="0">
              <a:buNone/>
            </a:pPr>
            <a:r>
              <a:rPr lang="en-US" dirty="0" smtClean="0"/>
              <a:t>STEAM </a:t>
            </a:r>
            <a:r>
              <a:rPr lang="en-US" dirty="0"/>
              <a:t>Activities                       </a:t>
            </a:r>
            <a:r>
              <a:rPr lang="en-US" dirty="0" smtClean="0"/>
              <a:t> </a:t>
            </a:r>
            <a:r>
              <a:rPr lang="en-US" dirty="0"/>
              <a:t>Questioning/Class discussions</a:t>
            </a:r>
          </a:p>
          <a:p>
            <a:pPr marL="0" indent="0">
              <a:buNone/>
            </a:pPr>
            <a:r>
              <a:rPr lang="en-US" dirty="0"/>
              <a:t>Drama Circles                               Curriculum-based Reader’s Theater</a:t>
            </a:r>
          </a:p>
          <a:p>
            <a:pPr marL="0" indent="0">
              <a:buNone/>
            </a:pPr>
            <a:r>
              <a:rPr lang="en-US" dirty="0"/>
              <a:t>Tableaus                                        Inquiry Stations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69" y="4412974"/>
            <a:ext cx="2519396" cy="1881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701601"/>
            <a:ext cx="3078754" cy="1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2385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did significant battles, strategies, and turning points affect the outcome of the Civil War?</a:t>
            </a:r>
          </a:p>
          <a:p>
            <a:r>
              <a:rPr lang="en-US" dirty="0"/>
              <a:t>How did the Civil War change the United States socially, economically, and politically?</a:t>
            </a:r>
          </a:p>
          <a:p>
            <a:r>
              <a:rPr lang="en-US" dirty="0"/>
              <a:t>What impact did the assassination of Abraham Lincoln have on the goals and course of Reconstruction?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60" y="982132"/>
            <a:ext cx="3018618" cy="171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" y="917973"/>
            <a:ext cx="2752124" cy="17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51212"/>
            <a:ext cx="9601196" cy="1303867"/>
          </a:xfrm>
        </p:spPr>
        <p:txBody>
          <a:bodyPr/>
          <a:lstStyle/>
          <a:p>
            <a:r>
              <a:rPr lang="en-US" b="1" dirty="0"/>
              <a:t>Differentiating for all Students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41793" cy="354765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1200" dirty="0"/>
              <a:t>Collaborative Learning </a:t>
            </a:r>
          </a:p>
          <a:p>
            <a:pPr lvl="0"/>
            <a:r>
              <a:rPr lang="en-US" sz="11200" dirty="0"/>
              <a:t>Auditory, Visual, and Kinesthetic Modalities</a:t>
            </a:r>
          </a:p>
          <a:p>
            <a:pPr lvl="0"/>
            <a:r>
              <a:rPr lang="en-US" sz="11200" dirty="0"/>
              <a:t>Multiple Intelligences (Verbal-linguistic, Logical-mathematical, Visual-spatial, Bodily-kinesthetic, Musical, Interpersonal/ Intrapersonal, Natural) </a:t>
            </a:r>
          </a:p>
          <a:p>
            <a:pPr lvl="0"/>
            <a:r>
              <a:rPr lang="en-US" sz="11200" dirty="0"/>
              <a:t>Graphic Organizers</a:t>
            </a:r>
          </a:p>
          <a:p>
            <a:pPr lvl="0"/>
            <a:r>
              <a:rPr lang="en-US" sz="11200" dirty="0"/>
              <a:t>Varying leveled texts</a:t>
            </a:r>
          </a:p>
          <a:p>
            <a:pPr lvl="0"/>
            <a:r>
              <a:rPr lang="en-US" sz="11200" dirty="0"/>
              <a:t>Components allow for student choice</a:t>
            </a:r>
          </a:p>
          <a:p>
            <a:pPr marL="0" indent="0">
              <a:buNone/>
            </a:pPr>
            <a:r>
              <a:rPr lang="en-US" sz="86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64506"/>
            <a:ext cx="3103808" cy="20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044" y="2046974"/>
            <a:ext cx="9601196" cy="33189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000" b="1" u="sng" dirty="0"/>
              <a:t>Formative</a:t>
            </a:r>
            <a:r>
              <a:rPr lang="en-US" sz="7000" b="1" dirty="0"/>
              <a:t>                            </a:t>
            </a:r>
            <a:r>
              <a:rPr lang="en-US" sz="7000" b="1" u="sng" dirty="0"/>
              <a:t>Summative </a:t>
            </a:r>
          </a:p>
          <a:p>
            <a:pPr marL="0" indent="0">
              <a:buNone/>
            </a:pPr>
            <a:r>
              <a:rPr lang="en-US" sz="4500" dirty="0"/>
              <a:t>Tableaus                                                     Civil War Project Based Learning Assessment                                                 </a:t>
            </a:r>
          </a:p>
          <a:p>
            <a:pPr marL="0" lvl="0" indent="0">
              <a:buNone/>
            </a:pPr>
            <a:r>
              <a:rPr lang="en-US" sz="4500" dirty="0"/>
              <a:t>RAFT                                                         Civil War Museum Project</a:t>
            </a:r>
          </a:p>
          <a:p>
            <a:pPr marL="0" lvl="0" indent="0">
              <a:buNone/>
            </a:pPr>
            <a:r>
              <a:rPr lang="en-US" sz="4500" dirty="0" smtClean="0"/>
              <a:t>STEAM </a:t>
            </a:r>
            <a:r>
              <a:rPr lang="en-US" sz="4500" dirty="0"/>
              <a:t>Activities                                      </a:t>
            </a:r>
            <a:r>
              <a:rPr lang="en-US" sz="4500" dirty="0" smtClean="0"/>
              <a:t> </a:t>
            </a:r>
            <a:r>
              <a:rPr lang="en-US" sz="4500" dirty="0"/>
              <a:t>Reconstruction Museum Exhibit Project </a:t>
            </a:r>
          </a:p>
          <a:p>
            <a:pPr marL="0" lvl="0" indent="0">
              <a:buNone/>
            </a:pPr>
            <a:r>
              <a:rPr lang="en-US" sz="4500" dirty="0"/>
              <a:t>Exit Tickets</a:t>
            </a:r>
          </a:p>
          <a:p>
            <a:pPr marL="0" lvl="0" indent="0">
              <a:buNone/>
            </a:pPr>
            <a:r>
              <a:rPr lang="en-US" sz="4500" dirty="0"/>
              <a:t>Writing Activities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3626" y="584917"/>
            <a:ext cx="3451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Food of the Civil War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2197" y="584917"/>
            <a:ext cx="266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Roles of women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85" y="4286784"/>
            <a:ext cx="2813899" cy="2008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3224" y="3763564"/>
            <a:ext cx="340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Medical treatments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7" y="4615331"/>
            <a:ext cx="1395478" cy="16555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63003" y="5075649"/>
            <a:ext cx="218094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Obituary for Lincoln</a:t>
            </a:r>
          </a:p>
        </p:txBody>
      </p:sp>
    </p:spTree>
    <p:extLst>
      <p:ext uri="{BB962C8B-B14F-4D97-AF65-F5344CB8AC3E}">
        <p14:creationId xmlns:p14="http://schemas.microsoft.com/office/powerpoint/2010/main" val="29046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817" y="854775"/>
            <a:ext cx="4187687" cy="1303867"/>
          </a:xfrm>
        </p:spPr>
        <p:txBody>
          <a:bodyPr/>
          <a:lstStyle/>
          <a:p>
            <a:r>
              <a:rPr lang="en-US" b="1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Library of Congress</a:t>
            </a:r>
          </a:p>
          <a:p>
            <a:pPr marL="0" indent="0">
              <a:buNone/>
            </a:pPr>
            <a:r>
              <a:rPr lang="en-US" dirty="0"/>
              <a:t>National Park Service</a:t>
            </a:r>
          </a:p>
          <a:p>
            <a:pPr marL="0" indent="0">
              <a:buNone/>
            </a:pPr>
            <a:r>
              <a:rPr lang="en-US" dirty="0"/>
              <a:t>Education.com</a:t>
            </a:r>
          </a:p>
          <a:p>
            <a:pPr marL="0" indent="0">
              <a:buNone/>
            </a:pPr>
            <a:r>
              <a:rPr lang="en-US" dirty="0"/>
              <a:t>Civilwar.org</a:t>
            </a:r>
          </a:p>
          <a:p>
            <a:pPr marL="0" indent="0">
              <a:buNone/>
            </a:pPr>
            <a:r>
              <a:rPr lang="en-US" dirty="0"/>
              <a:t>American Civil War History </a:t>
            </a:r>
          </a:p>
          <a:p>
            <a:pPr marL="0" indent="0">
              <a:buNone/>
            </a:pPr>
            <a:r>
              <a:rPr lang="en-US" dirty="0"/>
              <a:t>Other Text Sets/Websites (included in Unit Plan and Budget Planning Form)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87" y="2687894"/>
            <a:ext cx="5717817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4" y="584977"/>
            <a:ext cx="4382334" cy="17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81" y="702237"/>
            <a:ext cx="9601196" cy="11000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Explore the Civil War through Children’s Literature, Primary Sources, and Informational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79" y="3072468"/>
            <a:ext cx="3101059" cy="2689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" y="2109688"/>
            <a:ext cx="1438879" cy="2057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47" y="2109688"/>
            <a:ext cx="1744417" cy="230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12" y="2769293"/>
            <a:ext cx="23145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529384"/>
            <a:ext cx="9601196" cy="7566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 and Effects of the Civil </a:t>
            </a:r>
            <a:r>
              <a:rPr lang="en-US" b="1" dirty="0" smtClean="0"/>
              <a:t>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729" y="5875868"/>
            <a:ext cx="7460974" cy="992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1900" b="1" dirty="0"/>
              <a:t>Lesson Spotlights: Tableaus, RAFT, Hot Air Balloons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" y="363316"/>
            <a:ext cx="2082263" cy="1166068"/>
          </a:xfrm>
          <a:prstGeom prst="rect">
            <a:avLst/>
          </a:prstGeom>
        </p:spPr>
      </p:pic>
      <p:sp>
        <p:nvSpPr>
          <p:cNvPr id="7" name="AutoShape 6" descr="Image result for the underground railroad interactive history adventur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867274" y="-1674791"/>
            <a:ext cx="2657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20936"/>
              </p:ext>
            </p:extLst>
          </p:nvPr>
        </p:nvGraphicFramePr>
        <p:xfrm>
          <a:off x="1295402" y="2321781"/>
          <a:ext cx="9146455" cy="378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9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9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9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4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Studies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245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Analyzing primary/secondary sources, point of view, literature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circles, journaling, poetry, RAFT, book reviews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Analyzing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auses</a:t>
                      </a:r>
                      <a:r>
                        <a:rPr lang="en-US" sz="1400" baseline="0" dirty="0"/>
                        <a:t> and effects of the Civil War through primary source documents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Multiplying</a:t>
                      </a:r>
                      <a:r>
                        <a:rPr lang="en-US" sz="1400" baseline="0" dirty="0"/>
                        <a:t> whole numbers and decimals to calculate weights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Engineering </a:t>
                      </a:r>
                      <a:r>
                        <a:rPr lang="en-US" sz="1400" baseline="0" dirty="0"/>
                        <a:t>and Physical Science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visual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theatrical representations/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depictions  of historical photos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180"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  <a:r>
                        <a:rPr lang="en-US" b="1" baseline="0" dirty="0"/>
                        <a:t> Spotlight:</a:t>
                      </a:r>
                      <a:r>
                        <a:rPr lang="en-US" b="1" dirty="0"/>
                        <a:t> </a:t>
                      </a:r>
                      <a:r>
                        <a:rPr lang="en-US" sz="1400" b="0" dirty="0"/>
                        <a:t>Analyzing primary source photographs</a:t>
                      </a:r>
                      <a:r>
                        <a:rPr lang="en-US" sz="1400" b="0" baseline="0" dirty="0"/>
                        <a:t> to create a </a:t>
                      </a:r>
                      <a:r>
                        <a:rPr lang="en-US" sz="1400" b="0" baseline="0" dirty="0" err="1"/>
                        <a:t>Cinquain</a:t>
                      </a:r>
                      <a:r>
                        <a:rPr lang="en-US" sz="1400" b="0" baseline="0" dirty="0"/>
                        <a:t> describing the </a:t>
                      </a:r>
                      <a:r>
                        <a:rPr lang="en-US" sz="1400" b="0" baseline="0" dirty="0" smtClean="0"/>
                        <a:t>event/person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  <a:p>
                      <a:r>
                        <a:rPr lang="en-US" b="1" dirty="0"/>
                        <a:t>Spotlight:</a:t>
                      </a:r>
                    </a:p>
                    <a:p>
                      <a:r>
                        <a:rPr lang="en-US" sz="1400" b="0" dirty="0" smtClean="0"/>
                        <a:t>Utilizing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/>
                        <a:t>the Primary document with excerpts from </a:t>
                      </a:r>
                      <a:r>
                        <a:rPr lang="en-US" sz="1400" b="0" i="1" baseline="0" dirty="0"/>
                        <a:t>Uncle Tom’s Cabin </a:t>
                      </a:r>
                      <a:r>
                        <a:rPr lang="en-US" sz="1400" b="0" i="0" baseline="0" dirty="0"/>
                        <a:t>to create a review of </a:t>
                      </a:r>
                      <a:r>
                        <a:rPr lang="en-US" sz="1400" b="0" i="0" baseline="0" dirty="0" smtClean="0"/>
                        <a:t>the book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  <a:p>
                      <a:r>
                        <a:rPr lang="en-US" b="1" dirty="0"/>
                        <a:t>Spotlight: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Simulating a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soldier’s life by calculating the weight of the items in their knapsack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  <a:p>
                      <a:r>
                        <a:rPr lang="en-US" b="1" dirty="0"/>
                        <a:t>Spotlight:</a:t>
                      </a:r>
                    </a:p>
                    <a:p>
                      <a:r>
                        <a:rPr lang="en-US" sz="1400" dirty="0"/>
                        <a:t>Hot Air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Balloon </a:t>
                      </a:r>
                      <a:r>
                        <a:rPr lang="en-US" sz="1400" baseline="0" dirty="0"/>
                        <a:t>Height experiment by varying the size of the bag/balloon and </a:t>
                      </a:r>
                      <a:r>
                        <a:rPr lang="en-US" sz="1400" baseline="0" dirty="0" smtClean="0"/>
                        <a:t>heat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  <a:p>
                      <a:r>
                        <a:rPr lang="en-US" b="1" dirty="0"/>
                        <a:t>Spotlight: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tableaus utilizing primary source photographs referencing causes and effects of the Civil War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1" y="363316"/>
            <a:ext cx="1547175" cy="27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Agricultural South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2486487"/>
            <a:ext cx="5108022" cy="3816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6057" y="3754734"/>
            <a:ext cx="202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ersus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3" y="3087438"/>
            <a:ext cx="1505282" cy="22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Industrial North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2" y="3445147"/>
            <a:ext cx="2290911" cy="13872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49929" y="3600153"/>
            <a:ext cx="37420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Power </a:t>
            </a:r>
          </a:p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 Machines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3" y="2556098"/>
            <a:ext cx="6065949" cy="3604906"/>
          </a:xfrm>
        </p:spPr>
      </p:pic>
    </p:spTree>
    <p:extLst>
      <p:ext uri="{BB962C8B-B14F-4D97-AF65-F5344CB8AC3E}">
        <p14:creationId xmlns:p14="http://schemas.microsoft.com/office/powerpoint/2010/main" val="39743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RAFT Writing Activity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05279"/>
              </p:ext>
            </p:extLst>
          </p:nvPr>
        </p:nvGraphicFramePr>
        <p:xfrm>
          <a:off x="1295402" y="2648378"/>
          <a:ext cx="9601195" cy="3607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0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A Confederate soldier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William T. Sherman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Advice column 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Get out and vote!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Announce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A museum curator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Voters in the presidential election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Campaign poster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Here’s what happened.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Compare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A slave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Ulysses S. Grant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Complaint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Here’s what really happened to me. 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Defend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A soldier’s family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Sojourner Truth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Confession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How do I escape? 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</a:rPr>
                        <a:t>Demand</a:t>
                      </a:r>
                      <a:endParaRPr lang="en-US" sz="1800" b="0" i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6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A Union soldier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People watching the play at Ford’s Theater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Diary entry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I didn’t know what was happening. 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</a:rPr>
                        <a:t>Describe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0415"/>
              </p:ext>
            </p:extLst>
          </p:nvPr>
        </p:nvGraphicFramePr>
        <p:xfrm>
          <a:off x="1295401" y="2348300"/>
          <a:ext cx="9601195" cy="30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Audience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Format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Topic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Strong Verb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" y="783073"/>
            <a:ext cx="1290425" cy="129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54" y="783073"/>
            <a:ext cx="1290425" cy="12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Science of the Civil War</a:t>
            </a:r>
            <a:br>
              <a:rPr lang="en-US" b="1" dirty="0"/>
            </a:br>
            <a:r>
              <a:rPr lang="en-US" sz="2000" b="1" dirty="0"/>
              <a:t>Applied Science, Engineering, Physical Science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44" y="2596100"/>
            <a:ext cx="5330232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08" y="2596100"/>
            <a:ext cx="2080666" cy="2562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8076" y="5194566"/>
            <a:ext cx="41479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Hot Air Balloon 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Heights Experiment</a:t>
            </a:r>
          </a:p>
        </p:txBody>
      </p:sp>
    </p:spTree>
    <p:extLst>
      <p:ext uri="{BB962C8B-B14F-4D97-AF65-F5344CB8AC3E}">
        <p14:creationId xmlns:p14="http://schemas.microsoft.com/office/powerpoint/2010/main" val="109588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714" y="527265"/>
            <a:ext cx="9601196" cy="1303867"/>
          </a:xfrm>
        </p:spPr>
        <p:txBody>
          <a:bodyPr/>
          <a:lstStyle/>
          <a:p>
            <a:r>
              <a:rPr lang="en-US" b="1" dirty="0"/>
              <a:t>People of the Civil War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9566" y="3168203"/>
            <a:ext cx="5795493" cy="226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652194"/>
              </p:ext>
            </p:extLst>
          </p:nvPr>
        </p:nvGraphicFramePr>
        <p:xfrm>
          <a:off x="1226714" y="2161623"/>
          <a:ext cx="9601200" cy="416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9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Studies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Visual Art/Theater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506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primary/secondary sources,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oint of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view,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literature circles, character analysis, journaling, poetry, script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writing for reader’s theater, RAFT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Utilize</a:t>
                      </a:r>
                      <a:r>
                        <a:rPr lang="en-US" sz="1400" baseline="0" dirty="0"/>
                        <a:t> informational text to research and gain insight into the lives of prominent people of the Civil War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Equivalent</a:t>
                      </a:r>
                      <a:r>
                        <a:rPr lang="en-US" sz="1400" baseline="0" dirty="0"/>
                        <a:t> fractions, polygons, and geometric shapes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Constellations</a:t>
                      </a:r>
                      <a:r>
                        <a:rPr lang="en-US" sz="1400" baseline="0" dirty="0"/>
                        <a:t> and </a:t>
                      </a:r>
                      <a:r>
                        <a:rPr lang="en-US" sz="1400" baseline="0" dirty="0" smtClean="0"/>
                        <a:t>Astronomy:</a:t>
                      </a:r>
                      <a:endParaRPr lang="en-US" sz="1400" baseline="0" dirty="0"/>
                    </a:p>
                    <a:p>
                      <a:r>
                        <a:rPr lang="en-US" sz="1400" i="1" baseline="0" dirty="0"/>
                        <a:t>Follow the Drinking Gourd</a:t>
                      </a:r>
                    </a:p>
                    <a:p>
                      <a:r>
                        <a:rPr lang="en-US" sz="1400" i="0" baseline="0" dirty="0"/>
                        <a:t>The Big Dipper, The Little Dipper, and North Star 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variety of processes to create works of visual art,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Curriculum-based Reader’s Theater of Abraham Lincoln to communicate content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1111">
                <a:tc>
                  <a:txBody>
                    <a:bodyPr/>
                    <a:lstStyle/>
                    <a:p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</a:p>
                    <a:p>
                      <a:r>
                        <a:rPr lang="en-US" sz="1400" b="0" dirty="0"/>
                        <a:t>Create</a:t>
                      </a:r>
                      <a:r>
                        <a:rPr lang="en-US" sz="1400" b="0" baseline="0" dirty="0"/>
                        <a:t> a Reader’s Theater script on one prominent figure of the Civil War era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Literature Circles utilizing the “Who Was” series of the Civil War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class discussions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their impact during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r>
                        <a:rPr lang="en-US" sz="1400" dirty="0"/>
                        <a:t>Create a Freedom Quilt square</a:t>
                      </a:r>
                      <a:r>
                        <a:rPr lang="en-US" sz="1400" baseline="0" dirty="0"/>
                        <a:t> utilizing equivalent patterns and symmetrical shapes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r>
                        <a:rPr lang="en-US" sz="1400" dirty="0"/>
                        <a:t>Utilize the song “Follow</a:t>
                      </a:r>
                      <a:r>
                        <a:rPr lang="en-US" sz="1400" baseline="0" dirty="0"/>
                        <a:t> the Drinking Gourd” and connection to the Underground Railroad and Astronomy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Activity</a:t>
                      </a:r>
                      <a:r>
                        <a:rPr lang="en-US" sz="1800" b="1" baseline="0" dirty="0"/>
                        <a:t> Spotlight:</a:t>
                      </a:r>
                      <a:endParaRPr lang="en-US" sz="1800" b="1" dirty="0"/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Big Dipper, North Star, and Little Dipper using </a:t>
                      </a:r>
                    </a:p>
                    <a:p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 Art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29565" y="6427312"/>
            <a:ext cx="623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Lesson Spotlights: Freedom Quilt and Constellation Tape Art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632717"/>
            <a:ext cx="2253802" cy="13506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650697"/>
            <a:ext cx="2351734" cy="13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1340</TotalTime>
  <Words>1251</Words>
  <Application>Microsoft Macintosh PowerPoint</Application>
  <PresentationFormat>Widescreen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Garamond</vt:lpstr>
      <vt:lpstr>Times New Roman</vt:lpstr>
      <vt:lpstr>Arial</vt:lpstr>
      <vt:lpstr>Organic</vt:lpstr>
      <vt:lpstr>Explore the Civil War  </vt:lpstr>
      <vt:lpstr>Essential Questions</vt:lpstr>
      <vt:lpstr>  Explore the Civil War through Children’s Literature, Primary Sources, and Informational Text </vt:lpstr>
      <vt:lpstr>Causes and Effects of the Civil War</vt:lpstr>
      <vt:lpstr>The Agricultural South </vt:lpstr>
      <vt:lpstr>The Industrial North</vt:lpstr>
      <vt:lpstr>RAFT Writing Activity Sample</vt:lpstr>
      <vt:lpstr>Science of the Civil War Applied Science, Engineering, Physical Science</vt:lpstr>
      <vt:lpstr>People of the Civil War </vt:lpstr>
      <vt:lpstr>Freedom Quilt </vt:lpstr>
      <vt:lpstr>Constellation Tape Art</vt:lpstr>
      <vt:lpstr>Battles of the Civil War </vt:lpstr>
      <vt:lpstr>Ironclad Ships of the Civil War  with 3D Printers</vt:lpstr>
      <vt:lpstr>Building a Civil War encampment with KEVA planks</vt:lpstr>
      <vt:lpstr>KEVA Planks Demonstration </vt:lpstr>
      <vt:lpstr>The Reconstruction Period of the Civil War  </vt:lpstr>
      <vt:lpstr>Sharecropping  Simulation </vt:lpstr>
      <vt:lpstr>Sharecroppers in the South </vt:lpstr>
      <vt:lpstr>Instructional Strategies </vt:lpstr>
      <vt:lpstr>Differentiating for all Students  </vt:lpstr>
      <vt:lpstr>Assessments</vt:lpstr>
      <vt:lpstr>Resources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Cassidy Green</dc:creator>
  <cp:lastModifiedBy>Deborah McMurtrie</cp:lastModifiedBy>
  <cp:revision>63</cp:revision>
  <dcterms:created xsi:type="dcterms:W3CDTF">2017-11-24T22:37:22Z</dcterms:created>
  <dcterms:modified xsi:type="dcterms:W3CDTF">2017-12-02T15:41:47Z</dcterms:modified>
</cp:coreProperties>
</file>